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2" r:id="rId4"/>
    <p:sldId id="261" r:id="rId5"/>
    <p:sldId id="258" r:id="rId6"/>
    <p:sldId id="273" r:id="rId7"/>
    <p:sldId id="262" r:id="rId8"/>
    <p:sldId id="278" r:id="rId9"/>
    <p:sldId id="282" r:id="rId10"/>
    <p:sldId id="275" r:id="rId11"/>
    <p:sldId id="276" r:id="rId12"/>
    <p:sldId id="283" r:id="rId13"/>
    <p:sldId id="279" r:id="rId14"/>
    <p:sldId id="284" r:id="rId15"/>
    <p:sldId id="285" r:id="rId16"/>
    <p:sldId id="274" r:id="rId17"/>
    <p:sldId id="263" r:id="rId18"/>
    <p:sldId id="264" r:id="rId19"/>
    <p:sldId id="265" r:id="rId20"/>
    <p:sldId id="266" r:id="rId21"/>
    <p:sldId id="281" r:id="rId22"/>
    <p:sldId id="271" r:id="rId23"/>
    <p:sldId id="280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50E5D-A476-4156-8349-C3170585B123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EA943-F8E2-4B12-B311-F0115C79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00A9-25A5-C15F-735F-109319C9D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44152-77FD-D15A-DA04-DAE5775B7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1C41-2731-F6A2-BEF3-C731CBD8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D3B5-2A72-6E03-E084-516A2D43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01FDB-D484-A3E9-67E2-412FC20F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5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1054-3440-85FA-A926-80B70C92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9D695-4838-A45E-16AD-2C7D24748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B6760-C520-2E66-E9A6-8D318698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B0666-7564-CBDD-B0D8-D8ADFFBA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BB0D8-52A5-7C52-1D46-CCE1C5DB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2C6B1-1A87-DB92-1D9D-B4A912151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73F04-B859-B6C6-5EA6-406116C01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9AF8-9448-260E-8085-D8B05AC3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1AC27-C801-34B0-E80D-2BF1FDD0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F7CF0-D341-AD76-43D9-B26E9C23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72D9-C7B9-BBCB-756F-BE93202D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9906-4F6E-0D05-70E3-831D45EB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D6EBF-BB43-2560-3854-7F814364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4A18-FB3D-5623-9766-D8BB3140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460BF-6436-46D2-FD8D-3F83E666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54FE-4A44-D55B-79C2-F7AB6ED8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88E33-E332-EF8F-3ED4-B48C83513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3ECF5-24E5-C01B-BA76-E1083BBB6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AD48-42A3-CBE9-32B9-57D8AC3F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58BE1-35B6-299B-82F3-BBFEC02D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3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6A0B-65AE-24AC-922C-2BA882CB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46F72-1DD4-06FE-1393-78F527174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3AE42-F427-F5DC-DF38-9769B00F3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D0D6A-E57D-69C4-D235-ADB835F5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DDDD0-9AB9-3E16-7168-04A46E50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CC38E-EBBA-38CC-807D-791A42E4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5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3A2A-5439-FCCD-64E4-EFBC0A0D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230FD-B106-6D17-232B-E15F013D5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D4AF0-2CDB-891E-FEFD-B4BA8CC77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19823-3788-2A85-20E0-21C238D18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BB356-D192-810E-43A6-687E20907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E537-CA27-144E-36BA-596711C8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EE801-88C4-D2D6-F513-3FBC5510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BFF49-7B9B-6026-1264-103748FF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161B-42D6-C7F6-2180-55B4BDD4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A905A-478E-2CBD-405F-8A9EF5AA5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07155-849E-5527-78EE-D0F20949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7DFA3-B95A-D9D6-1FFA-D2BF44DD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42EC8-74A0-7A0F-9F16-10B46122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02DC4-9571-5BBD-B183-1558E0D3C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C0796-AD10-578B-C639-08DAA8D3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7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B157-2EF6-5DC8-6A27-EE0385C3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6A16D-05FB-3D68-EB6F-7E03EE9CF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DDFB9-E51B-FE7D-81B9-DFF6441D7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6BF9A-AE99-97EA-00C4-57B6FC81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7F34E-F5CF-6CBF-FD5C-2A51CF0F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AC9AE-8BE7-0F9F-1FB0-8CEDB886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5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57B3-3FF6-9CDD-9484-B056351B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BFB82-3FB2-95F6-A34D-13779C4C2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6112C-1502-6C54-05FD-CA25FF2CE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9E3C5-E548-D244-1045-F4990B1A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DAAA8-9CB8-100B-6D2D-7F7185B7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242F6-36AC-A196-6DE9-A4DB5103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2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68C66-570F-E92A-613F-9DB8FC2A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C297D-BF0B-0990-6999-E269F850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2CE4-33E9-4899-E20A-0CC0F78FD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73A79-8FAC-4232-AF80-5F1CBD70AF8E}" type="datetimeFigureOut">
              <a:rPr lang="en-US" smtClean="0"/>
              <a:t>18/01/2024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C8AA0-ED48-15B9-4CF5-5F632407F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AF6D-0B25-137A-2AB4-AB128B044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C075E-00E1-BBB0-5C77-339B9A7F9656}"/>
              </a:ext>
            </a:extLst>
          </p:cNvPr>
          <p:cNvCxnSpPr/>
          <p:nvPr/>
        </p:nvCxnSpPr>
        <p:spPr>
          <a:xfrm>
            <a:off x="3431356" y="65044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451F8-723C-4FC0-42E5-1BE016897C21}"/>
              </a:ext>
            </a:extLst>
          </p:cNvPr>
          <p:cNvCxnSpPr/>
          <p:nvPr/>
        </p:nvCxnSpPr>
        <p:spPr>
          <a:xfrm>
            <a:off x="3516197" y="626096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41;p23">
            <a:extLst>
              <a:ext uri="{FF2B5EF4-FFF2-40B4-BE49-F238E27FC236}">
                <a16:creationId xmlns:a16="http://schemas.microsoft.com/office/drawing/2014/main" id="{DBBD3EF8-0673-FC2C-6513-6DD73A9F320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31356" y="1914450"/>
            <a:ext cx="7626600" cy="30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nton" pitchFamily="2" charset="0"/>
                <a:cs typeface="Arial" panose="020B0604020202020204" pitchFamily="34" charset="0"/>
              </a:rPr>
              <a:t>LEARNING HOW TO LEARN AND LEARN FAST.</a:t>
            </a:r>
            <a:endParaRPr dirty="0">
              <a:solidFill>
                <a:schemeClr val="bg1"/>
              </a:solidFill>
              <a:latin typeface="Anton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96889-5299-824F-6EF7-5AC0D7E5ECE8}"/>
              </a:ext>
            </a:extLst>
          </p:cNvPr>
          <p:cNvSpPr txBox="1"/>
          <p:nvPr/>
        </p:nvSpPr>
        <p:spPr>
          <a:xfrm>
            <a:off x="3516197" y="5399534"/>
            <a:ext cx="609442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Huynh Anh Tu</a:t>
            </a:r>
          </a:p>
        </p:txBody>
      </p:sp>
    </p:spTree>
    <p:extLst>
      <p:ext uri="{BB962C8B-B14F-4D97-AF65-F5344CB8AC3E}">
        <p14:creationId xmlns:p14="http://schemas.microsoft.com/office/powerpoint/2010/main" val="363565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line with black text&#10;&#10;Description automatically generated">
            <a:extLst>
              <a:ext uri="{FF2B5EF4-FFF2-40B4-BE49-F238E27FC236}">
                <a16:creationId xmlns:a16="http://schemas.microsoft.com/office/drawing/2014/main" id="{639A77BC-7B29-EF9B-E996-83F472402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8" y="2185423"/>
            <a:ext cx="11855532" cy="2763650"/>
          </a:xfrm>
          <a:prstGeom prst="rect">
            <a:avLst/>
          </a:prstGeom>
        </p:spPr>
      </p:pic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B0344A28-1A74-BF91-B62B-B3638667E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672" y="824365"/>
            <a:ext cx="7179662" cy="665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04. When should we learn?</a:t>
            </a:r>
            <a:endParaRPr sz="4000" b="1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713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A2AF94E5-3769-E4CF-ABE1-E5875007C9A1}"/>
              </a:ext>
            </a:extLst>
          </p:cNvPr>
          <p:cNvSpPr txBox="1">
            <a:spLocks/>
          </p:cNvSpPr>
          <p:nvPr/>
        </p:nvSpPr>
        <p:spPr>
          <a:xfrm>
            <a:off x="1023833" y="1866506"/>
            <a:ext cx="4217470" cy="264893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 should learn for life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because learning brings so many benefits such as: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Develop knowledge and skills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Broaden horizons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 opportunities</a:t>
            </a:r>
          </a:p>
          <a:p>
            <a:pPr lvl="1">
              <a:lnSpc>
                <a:spcPct val="20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 quality of life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1C9750-9A33-AAEE-E985-2A09DF684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8" r="4311"/>
          <a:stretch/>
        </p:blipFill>
        <p:spPr bwMode="auto">
          <a:xfrm>
            <a:off x="7075602" y="0"/>
            <a:ext cx="51163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D23EA00F-7CCC-8BDA-7855-F20AF67A8298}"/>
              </a:ext>
            </a:extLst>
          </p:cNvPr>
          <p:cNvSpPr txBox="1">
            <a:spLocks/>
          </p:cNvSpPr>
          <p:nvPr/>
        </p:nvSpPr>
        <p:spPr>
          <a:xfrm>
            <a:off x="182672" y="824365"/>
            <a:ext cx="7179662" cy="6650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04. When should we learn?</a:t>
            </a:r>
          </a:p>
        </p:txBody>
      </p:sp>
    </p:spTree>
    <p:extLst>
      <p:ext uri="{BB962C8B-B14F-4D97-AF65-F5344CB8AC3E}">
        <p14:creationId xmlns:p14="http://schemas.microsoft.com/office/powerpoint/2010/main" val="178889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132AC0E-B4FF-A2E4-FBD5-AFF7A1CE5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5A1AB6-3A9A-D825-37F1-D32BBE9855C3}"/>
              </a:ext>
            </a:extLst>
          </p:cNvPr>
          <p:cNvSpPr/>
          <p:nvPr/>
        </p:nvSpPr>
        <p:spPr>
          <a:xfrm>
            <a:off x="941502" y="296453"/>
            <a:ext cx="4911365" cy="516588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D6B71E99-C906-5CBD-7EA6-594182656121}"/>
              </a:ext>
            </a:extLst>
          </p:cNvPr>
          <p:cNvSpPr txBox="1">
            <a:spLocks/>
          </p:cNvSpPr>
          <p:nvPr/>
        </p:nvSpPr>
        <p:spPr>
          <a:xfrm>
            <a:off x="1276573" y="1593129"/>
            <a:ext cx="4576294" cy="772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ct val="150000"/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Study, Study More, Study Forever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97;p27">
            <a:extLst>
              <a:ext uri="{FF2B5EF4-FFF2-40B4-BE49-F238E27FC236}">
                <a16:creationId xmlns:a16="http://schemas.microsoft.com/office/drawing/2014/main" id="{12570307-2BA0-0D05-20EA-96DBE3990F32}"/>
              </a:ext>
            </a:extLst>
          </p:cNvPr>
          <p:cNvSpPr txBox="1">
            <a:spLocks/>
          </p:cNvSpPr>
          <p:nvPr/>
        </p:nvSpPr>
        <p:spPr>
          <a:xfrm>
            <a:off x="3898795" y="2366128"/>
            <a:ext cx="1521617" cy="7729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SzPct val="150000"/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Lenin - </a:t>
            </a:r>
          </a:p>
        </p:txBody>
      </p:sp>
    </p:spTree>
    <p:extLst>
      <p:ext uri="{BB962C8B-B14F-4D97-AF65-F5344CB8AC3E}">
        <p14:creationId xmlns:p14="http://schemas.microsoft.com/office/powerpoint/2010/main" val="92095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765C13-341B-54D6-8CB1-FEE95115AF5E}"/>
              </a:ext>
            </a:extLst>
          </p:cNvPr>
          <p:cNvSpPr txBox="1"/>
          <p:nvPr/>
        </p:nvSpPr>
        <p:spPr>
          <a:xfrm>
            <a:off x="1218416" y="604170"/>
            <a:ext cx="11194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46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</a:t>
            </a:r>
          </a:p>
        </p:txBody>
      </p:sp>
      <p:grpSp>
        <p:nvGrpSpPr>
          <p:cNvPr id="6" name="Google Shape;4473;p48">
            <a:extLst>
              <a:ext uri="{FF2B5EF4-FFF2-40B4-BE49-F238E27FC236}">
                <a16:creationId xmlns:a16="http://schemas.microsoft.com/office/drawing/2014/main" id="{ECE72E4B-5729-D9B4-EC9C-5168219BD08B}"/>
              </a:ext>
            </a:extLst>
          </p:cNvPr>
          <p:cNvGrpSpPr/>
          <p:nvPr/>
        </p:nvGrpSpPr>
        <p:grpSpPr>
          <a:xfrm>
            <a:off x="471826" y="497664"/>
            <a:ext cx="674835" cy="674976"/>
            <a:chOff x="5049725" y="2027900"/>
            <a:chExt cx="481750" cy="481850"/>
          </a:xfrm>
          <a:solidFill>
            <a:srgbClr val="F46524"/>
          </a:solidFill>
        </p:grpSpPr>
        <p:sp>
          <p:nvSpPr>
            <p:cNvPr id="7" name="Google Shape;4474;p48">
              <a:extLst>
                <a:ext uri="{FF2B5EF4-FFF2-40B4-BE49-F238E27FC236}">
                  <a16:creationId xmlns:a16="http://schemas.microsoft.com/office/drawing/2014/main" id="{8099A9C5-33FD-67F3-E5C0-8A8B97E81F01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4475;p48">
              <a:extLst>
                <a:ext uri="{FF2B5EF4-FFF2-40B4-BE49-F238E27FC236}">
                  <a16:creationId xmlns:a16="http://schemas.microsoft.com/office/drawing/2014/main" id="{6EF0B4AC-71C6-824C-386D-1D3904938AEB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9" name="Google Shape;4476;p48">
              <a:extLst>
                <a:ext uri="{FF2B5EF4-FFF2-40B4-BE49-F238E27FC236}">
                  <a16:creationId xmlns:a16="http://schemas.microsoft.com/office/drawing/2014/main" id="{A9C3C4CF-9C32-5640-831E-1C2C05EBBFD0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4477;p48">
              <a:extLst>
                <a:ext uri="{FF2B5EF4-FFF2-40B4-BE49-F238E27FC236}">
                  <a16:creationId xmlns:a16="http://schemas.microsoft.com/office/drawing/2014/main" id="{71AC8D55-EBB5-01D9-2948-4F903C93F9C4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4478;p48">
              <a:extLst>
                <a:ext uri="{FF2B5EF4-FFF2-40B4-BE49-F238E27FC236}">
                  <a16:creationId xmlns:a16="http://schemas.microsoft.com/office/drawing/2014/main" id="{64E43378-F44E-797D-F429-91D11551ED3C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4479;p48">
              <a:extLst>
                <a:ext uri="{FF2B5EF4-FFF2-40B4-BE49-F238E27FC236}">
                  <a16:creationId xmlns:a16="http://schemas.microsoft.com/office/drawing/2014/main" id="{6AD57A3F-0A7F-0A81-83F5-82B2A9761DB3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4480;p48">
              <a:extLst>
                <a:ext uri="{FF2B5EF4-FFF2-40B4-BE49-F238E27FC236}">
                  <a16:creationId xmlns:a16="http://schemas.microsoft.com/office/drawing/2014/main" id="{60703C14-F17D-919F-C488-029C6868371F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4481;p48">
              <a:extLst>
                <a:ext uri="{FF2B5EF4-FFF2-40B4-BE49-F238E27FC236}">
                  <a16:creationId xmlns:a16="http://schemas.microsoft.com/office/drawing/2014/main" id="{51DC566D-5D91-F332-C9EE-3B2094972DA8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AB3DCB-EECE-CCFC-82C2-B7A0F969C941}"/>
              </a:ext>
            </a:extLst>
          </p:cNvPr>
          <p:cNvSpPr txBox="1"/>
          <p:nvPr/>
        </p:nvSpPr>
        <p:spPr>
          <a:xfrm>
            <a:off x="1778132" y="1747826"/>
            <a:ext cx="6470322" cy="2591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Scientifically proven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time frames make learning effective: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Study theory is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from 4:30 to 6:00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Working is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6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7h15 to 10h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14h to 16h30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Logical thinking is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from 19h45 to 22h30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uốn sách có tên, &quot;Made To Stick,&quot; được đặt dựng đứng">
            <a:extLst>
              <a:ext uri="{FF2B5EF4-FFF2-40B4-BE49-F238E27FC236}">
                <a16:creationId xmlns:a16="http://schemas.microsoft.com/office/drawing/2014/main" id="{FCD8ABAE-2A13-5561-C16E-98FD4162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503" y="2960115"/>
            <a:ext cx="2692924" cy="351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11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DF504590-CFDB-408C-0890-C08C8F82B0D8}"/>
              </a:ext>
            </a:extLst>
          </p:cNvPr>
          <p:cNvSpPr txBox="1">
            <a:spLocks/>
          </p:cNvSpPr>
          <p:nvPr/>
        </p:nvSpPr>
        <p:spPr>
          <a:xfrm>
            <a:off x="182672" y="824365"/>
            <a:ext cx="7179662" cy="6650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05. Where can we learn?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502A-AB87-1F81-8A7D-FD896D7A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0484"/>
            <a:ext cx="8748518" cy="3139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AAF970-1206-1D9E-2930-27A97B6916F1}"/>
              </a:ext>
            </a:extLst>
          </p:cNvPr>
          <p:cNvSpPr/>
          <p:nvPr/>
        </p:nvSpPr>
        <p:spPr>
          <a:xfrm>
            <a:off x="3355942" y="2385461"/>
            <a:ext cx="4817097" cy="876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4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A8CA89FC-D687-6939-E360-08C2940B2C49}"/>
              </a:ext>
            </a:extLst>
          </p:cNvPr>
          <p:cNvSpPr txBox="1">
            <a:spLocks/>
          </p:cNvSpPr>
          <p:nvPr/>
        </p:nvSpPr>
        <p:spPr>
          <a:xfrm>
            <a:off x="182672" y="824365"/>
            <a:ext cx="7179662" cy="6650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05. Where can we learn?</a:t>
            </a:r>
          </a:p>
        </p:txBody>
      </p:sp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1EFB3A05-C45A-FC32-2E39-5FCE60A3EACC}"/>
              </a:ext>
            </a:extLst>
          </p:cNvPr>
          <p:cNvSpPr txBox="1">
            <a:spLocks/>
          </p:cNvSpPr>
          <p:nvPr/>
        </p:nvSpPr>
        <p:spPr>
          <a:xfrm>
            <a:off x="1513421" y="1649690"/>
            <a:ext cx="5496979" cy="287517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ct val="150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learn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“anywhere”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Workplace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. 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ct val="150000"/>
              <a:buNone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195;p27">
            <a:extLst>
              <a:ext uri="{FF2B5EF4-FFF2-40B4-BE49-F238E27FC236}">
                <a16:creationId xmlns:a16="http://schemas.microsoft.com/office/drawing/2014/main" id="{8DEB3B3F-5FD6-B1E6-B625-95AFAA8D3A5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6263" b="6263"/>
          <a:stretch/>
        </p:blipFill>
        <p:spPr>
          <a:xfrm>
            <a:off x="7015781" y="64809"/>
            <a:ext cx="5176219" cy="67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2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with text on it&#10;&#10;Description automatically generated">
            <a:extLst>
              <a:ext uri="{FF2B5EF4-FFF2-40B4-BE49-F238E27FC236}">
                <a16:creationId xmlns:a16="http://schemas.microsoft.com/office/drawing/2014/main" id="{C7E2F808-94D8-2E83-6D7D-011256336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"/>
          <a:stretch/>
        </p:blipFill>
        <p:spPr>
          <a:xfrm>
            <a:off x="174219" y="2300141"/>
            <a:ext cx="12017781" cy="3550296"/>
          </a:xfrm>
          <a:prstGeom prst="rect">
            <a:avLst/>
          </a:prstGeom>
        </p:spPr>
      </p:pic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A67AE611-028D-25C3-E53A-95447A23C5A3}"/>
              </a:ext>
            </a:extLst>
          </p:cNvPr>
          <p:cNvSpPr txBox="1">
            <a:spLocks/>
          </p:cNvSpPr>
          <p:nvPr/>
        </p:nvSpPr>
        <p:spPr>
          <a:xfrm>
            <a:off x="89377" y="308398"/>
            <a:ext cx="8046929" cy="6650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06. How to learn and learn fast ?</a:t>
            </a:r>
          </a:p>
        </p:txBody>
      </p:sp>
    </p:spTree>
    <p:extLst>
      <p:ext uri="{BB962C8B-B14F-4D97-AF65-F5344CB8AC3E}">
        <p14:creationId xmlns:p14="http://schemas.microsoft.com/office/powerpoint/2010/main" val="2394766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5D61390-B380-B3CA-5229-A6900E60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2"/>
          <a:stretch/>
        </p:blipFill>
        <p:spPr bwMode="auto">
          <a:xfrm>
            <a:off x="8136306" y="0"/>
            <a:ext cx="40556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6CA9AD57-681F-90DC-CEEB-8460DBE29C08}"/>
              </a:ext>
            </a:extLst>
          </p:cNvPr>
          <p:cNvSpPr txBox="1">
            <a:spLocks/>
          </p:cNvSpPr>
          <p:nvPr/>
        </p:nvSpPr>
        <p:spPr>
          <a:xfrm>
            <a:off x="599021" y="3033555"/>
            <a:ext cx="5830059" cy="351604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ct val="150000"/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examples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How to learn ?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−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can use the following methods:</a:t>
            </a:r>
          </a:p>
          <a:p>
            <a:pPr lvl="2">
              <a:lnSpc>
                <a:spcPct val="150000"/>
              </a:lnSpc>
              <a:buSzPct val="90000"/>
              <a:buFont typeface="Wingdings" panose="05000000000000000000" pitchFamily="2" charset="2"/>
              <a:buChar char="Ø"/>
            </a:pP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Top-down approach.</a:t>
            </a:r>
          </a:p>
          <a:p>
            <a:pPr lvl="2">
              <a:lnSpc>
                <a:spcPct val="150000"/>
              </a:lnSpc>
              <a:buSzPct val="90000"/>
              <a:buFont typeface="Wingdings" panose="05000000000000000000" pitchFamily="2" charset="2"/>
              <a:buChar char="Ø"/>
            </a:pP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Teach others to learn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How to learn fast ?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−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can use the following methods:</a:t>
            </a:r>
          </a:p>
          <a:p>
            <a:pPr lvl="2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The pareto” method (or “the 80/20 rule”).</a:t>
            </a:r>
          </a:p>
          <a:p>
            <a:pPr lvl="2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SQ3R method.</a:t>
            </a:r>
          </a:p>
          <a:p>
            <a:pPr marL="1085850" lvl="2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−"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SzPct val="100000"/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97;p27">
            <a:extLst>
              <a:ext uri="{FF2B5EF4-FFF2-40B4-BE49-F238E27FC236}">
                <a16:creationId xmlns:a16="http://schemas.microsoft.com/office/drawing/2014/main" id="{39F46315-429B-0862-67BE-725C593811B1}"/>
              </a:ext>
            </a:extLst>
          </p:cNvPr>
          <p:cNvSpPr txBox="1">
            <a:spLocks/>
          </p:cNvSpPr>
          <p:nvPr/>
        </p:nvSpPr>
        <p:spPr>
          <a:xfrm>
            <a:off x="599021" y="1038277"/>
            <a:ext cx="5496979" cy="21211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ct val="150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are many methods to learn such as: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Methods of aggregating information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Ask questions and criticize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Divide study time effectively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many other methods…</a:t>
            </a:r>
          </a:p>
        </p:txBody>
      </p:sp>
      <p:sp>
        <p:nvSpPr>
          <p:cNvPr id="9" name="Google Shape;196;p27">
            <a:extLst>
              <a:ext uri="{FF2B5EF4-FFF2-40B4-BE49-F238E27FC236}">
                <a16:creationId xmlns:a16="http://schemas.microsoft.com/office/drawing/2014/main" id="{A8B88537-3D0C-F079-1E2C-448A7B87AED3}"/>
              </a:ext>
            </a:extLst>
          </p:cNvPr>
          <p:cNvSpPr txBox="1">
            <a:spLocks/>
          </p:cNvSpPr>
          <p:nvPr/>
        </p:nvSpPr>
        <p:spPr>
          <a:xfrm>
            <a:off x="89377" y="308398"/>
            <a:ext cx="8046929" cy="6650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06. How to learn and learn fast ?</a:t>
            </a:r>
          </a:p>
        </p:txBody>
      </p:sp>
    </p:spTree>
    <p:extLst>
      <p:ext uri="{BB962C8B-B14F-4D97-AF65-F5344CB8AC3E}">
        <p14:creationId xmlns:p14="http://schemas.microsoft.com/office/powerpoint/2010/main" val="467060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C2D816E2-4A4C-E780-A93F-F689AEC2A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96" y="210734"/>
            <a:ext cx="4962884" cy="65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Top-down approach</a:t>
            </a:r>
          </a:p>
        </p:txBody>
      </p:sp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30AB173A-1A61-4D3C-B3BE-BF4B2EBACFA8}"/>
              </a:ext>
            </a:extLst>
          </p:cNvPr>
          <p:cNvSpPr txBox="1">
            <a:spLocks/>
          </p:cNvSpPr>
          <p:nvPr/>
        </p:nvSpPr>
        <p:spPr>
          <a:xfrm>
            <a:off x="950709" y="849179"/>
            <a:ext cx="4495449" cy="23556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“Top-down approach” is a management technique.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method starts with a goal that needs to be achieved, and then identifies the key issues from that goal.</a:t>
            </a:r>
          </a:p>
        </p:txBody>
      </p:sp>
      <p:grpSp>
        <p:nvGrpSpPr>
          <p:cNvPr id="6" name="Google Shape;3124;p44">
            <a:extLst>
              <a:ext uri="{FF2B5EF4-FFF2-40B4-BE49-F238E27FC236}">
                <a16:creationId xmlns:a16="http://schemas.microsoft.com/office/drawing/2014/main" id="{CA31A3AB-D2A8-7CD6-6E70-FD0AD21A4CE7}"/>
              </a:ext>
            </a:extLst>
          </p:cNvPr>
          <p:cNvGrpSpPr/>
          <p:nvPr/>
        </p:nvGrpSpPr>
        <p:grpSpPr>
          <a:xfrm>
            <a:off x="6303390" y="301078"/>
            <a:ext cx="5366963" cy="3217572"/>
            <a:chOff x="1187400" y="2529299"/>
            <a:chExt cx="6769193" cy="2241902"/>
          </a:xfrm>
        </p:grpSpPr>
        <p:sp>
          <p:nvSpPr>
            <p:cNvPr id="7" name="Google Shape;3125;p44">
              <a:extLst>
                <a:ext uri="{FF2B5EF4-FFF2-40B4-BE49-F238E27FC236}">
                  <a16:creationId xmlns:a16="http://schemas.microsoft.com/office/drawing/2014/main" id="{D1F2B69B-A814-2EFA-DDCA-791BB4436A29}"/>
                </a:ext>
              </a:extLst>
            </p:cNvPr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Big goal</a:t>
              </a:r>
              <a:endParaRPr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Google Shape;3126;p44">
              <a:extLst>
                <a:ext uri="{FF2B5EF4-FFF2-40B4-BE49-F238E27FC236}">
                  <a16:creationId xmlns:a16="http://schemas.microsoft.com/office/drawing/2014/main" id="{47C2EEC0-F533-3B19-32AB-3A2413E73976}"/>
                </a:ext>
              </a:extLst>
            </p:cNvPr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Medium goals</a:t>
              </a:r>
              <a:endParaRPr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oogle Shape;3127;p44">
              <a:extLst>
                <a:ext uri="{FF2B5EF4-FFF2-40B4-BE49-F238E27FC236}">
                  <a16:creationId xmlns:a16="http://schemas.microsoft.com/office/drawing/2014/main" id="{6B7A0066-AC77-1859-CFFC-23F26DEB8B8B}"/>
                </a:ext>
              </a:extLst>
            </p:cNvPr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Medium goals</a:t>
              </a:r>
              <a:endParaRPr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Google Shape;3128;p44">
              <a:extLst>
                <a:ext uri="{FF2B5EF4-FFF2-40B4-BE49-F238E27FC236}">
                  <a16:creationId xmlns:a16="http://schemas.microsoft.com/office/drawing/2014/main" id="{DDE94AAB-EF42-BC45-C5C1-4A69E7E79F9E}"/>
                </a:ext>
              </a:extLst>
            </p:cNvPr>
            <p:cNvSpPr/>
            <p:nvPr/>
          </p:nvSpPr>
          <p:spPr>
            <a:xfrm>
              <a:off x="1187400" y="4328701"/>
              <a:ext cx="1538101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Small goals</a:t>
              </a:r>
              <a:endParaRPr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oogle Shape;3129;p44">
              <a:extLst>
                <a:ext uri="{FF2B5EF4-FFF2-40B4-BE49-F238E27FC236}">
                  <a16:creationId xmlns:a16="http://schemas.microsoft.com/office/drawing/2014/main" id="{E297EE00-5C2B-ABCC-13A6-EA0F0A7907A0}"/>
                </a:ext>
              </a:extLst>
            </p:cNvPr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Small goals</a:t>
              </a:r>
              <a:endPara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Google Shape;3130;p44">
              <a:extLst>
                <a:ext uri="{FF2B5EF4-FFF2-40B4-BE49-F238E27FC236}">
                  <a16:creationId xmlns:a16="http://schemas.microsoft.com/office/drawing/2014/main" id="{EF603FBD-23B2-DD76-42AD-541C096186D2}"/>
                </a:ext>
              </a:extLst>
            </p:cNvPr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Small goals</a:t>
              </a:r>
              <a:endPara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3131;p44">
              <a:extLst>
                <a:ext uri="{FF2B5EF4-FFF2-40B4-BE49-F238E27FC236}">
                  <a16:creationId xmlns:a16="http://schemas.microsoft.com/office/drawing/2014/main" id="{7D38A3C3-F400-1049-8BAA-F89F0319653A}"/>
                </a:ext>
              </a:extLst>
            </p:cNvPr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Small goals</a:t>
              </a:r>
              <a:endPara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Google Shape;3132;p44">
              <a:extLst>
                <a:ext uri="{FF2B5EF4-FFF2-40B4-BE49-F238E27FC236}">
                  <a16:creationId xmlns:a16="http://schemas.microsoft.com/office/drawing/2014/main" id="{8D6D1CCE-67DC-30C9-5FD1-73AB2387A150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3133;p44">
              <a:extLst>
                <a:ext uri="{FF2B5EF4-FFF2-40B4-BE49-F238E27FC236}">
                  <a16:creationId xmlns:a16="http://schemas.microsoft.com/office/drawing/2014/main" id="{877DDA0F-2C27-288F-5215-2C1D16F39D0F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3134;p44">
              <a:extLst>
                <a:ext uri="{FF2B5EF4-FFF2-40B4-BE49-F238E27FC236}">
                  <a16:creationId xmlns:a16="http://schemas.microsoft.com/office/drawing/2014/main" id="{EC67EC6A-088B-36B5-B070-EDA3BD313C35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3135;p44">
              <a:extLst>
                <a:ext uri="{FF2B5EF4-FFF2-40B4-BE49-F238E27FC236}">
                  <a16:creationId xmlns:a16="http://schemas.microsoft.com/office/drawing/2014/main" id="{9AFBC5E7-747D-015A-ACA8-1C32213ED4C0}"/>
                </a:ext>
              </a:extLst>
            </p:cNvPr>
            <p:cNvCxnSpPr>
              <a:stCxn id="10" idx="0"/>
              <a:endCxn id="9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3136;p44">
              <a:extLst>
                <a:ext uri="{FF2B5EF4-FFF2-40B4-BE49-F238E27FC236}">
                  <a16:creationId xmlns:a16="http://schemas.microsoft.com/office/drawing/2014/main" id="{2EB876AB-B128-E990-B8DE-613E8AAB0038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3137;p44">
              <a:extLst>
                <a:ext uri="{FF2B5EF4-FFF2-40B4-BE49-F238E27FC236}">
                  <a16:creationId xmlns:a16="http://schemas.microsoft.com/office/drawing/2014/main" id="{871D8B24-D580-CBFB-5E6A-CF08D90EDD5D}"/>
                </a:ext>
              </a:extLst>
            </p:cNvPr>
            <p:cNvCxnSpPr>
              <a:stCxn id="12" idx="0"/>
              <a:endCxn id="8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Google Shape;229;p30">
            <a:extLst>
              <a:ext uri="{FF2B5EF4-FFF2-40B4-BE49-F238E27FC236}">
                <a16:creationId xmlns:a16="http://schemas.microsoft.com/office/drawing/2014/main" id="{3BE824F5-BFAC-ABC0-085F-7C94521CAC2A}"/>
              </a:ext>
            </a:extLst>
          </p:cNvPr>
          <p:cNvSpPr txBox="1">
            <a:spLocks/>
          </p:cNvSpPr>
          <p:nvPr/>
        </p:nvSpPr>
        <p:spPr>
          <a:xfrm>
            <a:off x="1727042" y="3621883"/>
            <a:ext cx="4190052" cy="2445268"/>
          </a:xfrm>
          <a:prstGeom prst="rect">
            <a:avLst/>
          </a:prstGeom>
          <a:noFill/>
          <a:ln w="12700">
            <a:solidFill>
              <a:srgbClr val="F46524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74320" indent="-207009">
              <a:lnSpc>
                <a:spcPct val="15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an overview of the topic before going into details.</a:t>
            </a:r>
          </a:p>
          <a:p>
            <a:pPr marL="274320" indent="-207009">
              <a:lnSpc>
                <a:spcPct val="15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relationship between concepts.</a:t>
            </a:r>
          </a:p>
          <a:p>
            <a:pPr marL="274320" indent="-207009">
              <a:lnSpc>
                <a:spcPct val="15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the most important concepts.</a:t>
            </a:r>
          </a:p>
          <a:p>
            <a:pPr marL="274320" indent="-207009">
              <a:lnSpc>
                <a:spcPct val="15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overall structure of the topic.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FB6DBB0-E48E-8E18-54AD-ECA6629F9E7F}"/>
              </a:ext>
            </a:extLst>
          </p:cNvPr>
          <p:cNvSpPr/>
          <p:nvPr/>
        </p:nvSpPr>
        <p:spPr>
          <a:xfrm flipH="1">
            <a:off x="1272201" y="3711533"/>
            <a:ext cx="377337" cy="2355618"/>
          </a:xfrm>
          <a:prstGeom prst="rightBrace">
            <a:avLst>
              <a:gd name="adj1" fmla="val 53394"/>
              <a:gd name="adj2" fmla="val 4885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448;p42">
            <a:extLst>
              <a:ext uri="{FF2B5EF4-FFF2-40B4-BE49-F238E27FC236}">
                <a16:creationId xmlns:a16="http://schemas.microsoft.com/office/drawing/2014/main" id="{FAEA43FF-949D-43AD-5D59-803C804CE2C4}"/>
              </a:ext>
            </a:extLst>
          </p:cNvPr>
          <p:cNvSpPr/>
          <p:nvPr/>
        </p:nvSpPr>
        <p:spPr>
          <a:xfrm>
            <a:off x="606496" y="4574904"/>
            <a:ext cx="588201" cy="539225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F46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465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18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6;p27">
            <a:extLst>
              <a:ext uri="{FF2B5EF4-FFF2-40B4-BE49-F238E27FC236}">
                <a16:creationId xmlns:a16="http://schemas.microsoft.com/office/drawing/2014/main" id="{736D7543-1ECD-BD72-64B9-9EB2DADD1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80" y="796598"/>
            <a:ext cx="4962884" cy="65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Teach others to learn </a:t>
            </a:r>
          </a:p>
        </p:txBody>
      </p:sp>
      <p:sp>
        <p:nvSpPr>
          <p:cNvPr id="10" name="Google Shape;197;p27">
            <a:extLst>
              <a:ext uri="{FF2B5EF4-FFF2-40B4-BE49-F238E27FC236}">
                <a16:creationId xmlns:a16="http://schemas.microsoft.com/office/drawing/2014/main" id="{70DB8672-A52A-ADC0-6FD1-E9DC74DB9D76}"/>
              </a:ext>
            </a:extLst>
          </p:cNvPr>
          <p:cNvSpPr txBox="1">
            <a:spLocks/>
          </p:cNvSpPr>
          <p:nvPr/>
        </p:nvSpPr>
        <p:spPr>
          <a:xfrm>
            <a:off x="693894" y="1536722"/>
            <a:ext cx="3775800" cy="10514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First, you must achieve level “Understand” or higher. In the process of teaching, you will review old knowledge and analyze it in more detail.</a:t>
            </a:r>
          </a:p>
        </p:txBody>
      </p:sp>
      <p:sp>
        <p:nvSpPr>
          <p:cNvPr id="11" name="Google Shape;229;p30">
            <a:extLst>
              <a:ext uri="{FF2B5EF4-FFF2-40B4-BE49-F238E27FC236}">
                <a16:creationId xmlns:a16="http://schemas.microsoft.com/office/drawing/2014/main" id="{0D474E21-A0F3-BBE6-3368-A26ED2A0F0A2}"/>
              </a:ext>
            </a:extLst>
          </p:cNvPr>
          <p:cNvSpPr txBox="1">
            <a:spLocks/>
          </p:cNvSpPr>
          <p:nvPr/>
        </p:nvSpPr>
        <p:spPr>
          <a:xfrm>
            <a:off x="693894" y="3980356"/>
            <a:ext cx="4556836" cy="768380"/>
          </a:xfrm>
          <a:prstGeom prst="rect">
            <a:avLst/>
          </a:prstGeom>
          <a:noFill/>
          <a:ln w="12700">
            <a:solidFill>
              <a:srgbClr val="F46524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731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knowledge and deepen understanding.</a:t>
            </a:r>
          </a:p>
        </p:txBody>
      </p:sp>
      <p:sp>
        <p:nvSpPr>
          <p:cNvPr id="12" name="Google Shape;448;p42">
            <a:extLst>
              <a:ext uri="{FF2B5EF4-FFF2-40B4-BE49-F238E27FC236}">
                <a16:creationId xmlns:a16="http://schemas.microsoft.com/office/drawing/2014/main" id="{34BCC44E-8E69-50AD-F4DC-E2E0581BE4A8}"/>
              </a:ext>
            </a:extLst>
          </p:cNvPr>
          <p:cNvSpPr/>
          <p:nvPr/>
        </p:nvSpPr>
        <p:spPr>
          <a:xfrm>
            <a:off x="107151" y="4198813"/>
            <a:ext cx="496058" cy="33146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F46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oogle Shape;375;p41">
            <a:extLst>
              <a:ext uri="{FF2B5EF4-FFF2-40B4-BE49-F238E27FC236}">
                <a16:creationId xmlns:a16="http://schemas.microsoft.com/office/drawing/2014/main" id="{88042A9D-9E90-21C4-7C22-86C260057C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547" b="16540"/>
          <a:stretch/>
        </p:blipFill>
        <p:spPr>
          <a:xfrm>
            <a:off x="5819657" y="305991"/>
            <a:ext cx="6265192" cy="3964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0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A476FF-E569-5D23-D4B1-06021712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2" y="716486"/>
            <a:ext cx="11606266" cy="4740051"/>
          </a:xfrm>
          <a:prstGeom prst="rect">
            <a:avLst/>
          </a:prstGeom>
        </p:spPr>
      </p:pic>
      <p:pic>
        <p:nvPicPr>
          <p:cNvPr id="7" name="Picture 2" descr="Cuốn sách có tên, &quot;Made To Stick,&quot; được đặt dựng đứng">
            <a:extLst>
              <a:ext uri="{FF2B5EF4-FFF2-40B4-BE49-F238E27FC236}">
                <a16:creationId xmlns:a16="http://schemas.microsoft.com/office/drawing/2014/main" id="{534CFD83-58D4-2850-5EFF-C6287174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595" y="4422007"/>
            <a:ext cx="1780405" cy="232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1;p25">
            <a:extLst>
              <a:ext uri="{FF2B5EF4-FFF2-40B4-BE49-F238E27FC236}">
                <a16:creationId xmlns:a16="http://schemas.microsoft.com/office/drawing/2014/main" id="{08389800-2AC4-33FD-E1ED-301C2A2E4C5C}"/>
              </a:ext>
            </a:extLst>
          </p:cNvPr>
          <p:cNvSpPr txBox="1">
            <a:spLocks/>
          </p:cNvSpPr>
          <p:nvPr/>
        </p:nvSpPr>
        <p:spPr>
          <a:xfrm>
            <a:off x="430802" y="430136"/>
            <a:ext cx="961731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F4652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LEARNING HOW TO LEARN AND LEARN FAST</a:t>
            </a:r>
          </a:p>
        </p:txBody>
      </p:sp>
    </p:spTree>
    <p:extLst>
      <p:ext uri="{BB962C8B-B14F-4D97-AF65-F5344CB8AC3E}">
        <p14:creationId xmlns:p14="http://schemas.microsoft.com/office/powerpoint/2010/main" val="223129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6A936913-A388-FE47-BA4E-300AD4D5C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64" y="473296"/>
            <a:ext cx="4962884" cy="65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pareto</a:t>
            </a:r>
          </a:p>
        </p:txBody>
      </p:sp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BF26F4C7-53CD-FE18-956E-693EE1629386}"/>
              </a:ext>
            </a:extLst>
          </p:cNvPr>
          <p:cNvSpPr txBox="1">
            <a:spLocks/>
          </p:cNvSpPr>
          <p:nvPr/>
        </p:nvSpPr>
        <p:spPr>
          <a:xfrm>
            <a:off x="693894" y="1010980"/>
            <a:ext cx="3775800" cy="24180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based on the “80-20 rule,” which 80% of a project’s results are achieved from 20% of the work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learning, the content you need to remember only needs to account for 20%, but must focus on important keywords.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29;p30">
            <a:extLst>
              <a:ext uri="{FF2B5EF4-FFF2-40B4-BE49-F238E27FC236}">
                <a16:creationId xmlns:a16="http://schemas.microsoft.com/office/drawing/2014/main" id="{56EC1AED-7EC7-70A8-8E5E-6ED5CA6C096B}"/>
              </a:ext>
            </a:extLst>
          </p:cNvPr>
          <p:cNvSpPr txBox="1">
            <a:spLocks/>
          </p:cNvSpPr>
          <p:nvPr/>
        </p:nvSpPr>
        <p:spPr>
          <a:xfrm>
            <a:off x="857080" y="4604305"/>
            <a:ext cx="4604567" cy="768380"/>
          </a:xfrm>
          <a:prstGeom prst="rect">
            <a:avLst/>
          </a:prstGeom>
          <a:noFill/>
          <a:ln w="12700">
            <a:solidFill>
              <a:srgbClr val="F46524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731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out the important things to accomplish.</a:t>
            </a:r>
          </a:p>
        </p:txBody>
      </p:sp>
      <p:sp>
        <p:nvSpPr>
          <p:cNvPr id="7" name="Google Shape;448;p42">
            <a:extLst>
              <a:ext uri="{FF2B5EF4-FFF2-40B4-BE49-F238E27FC236}">
                <a16:creationId xmlns:a16="http://schemas.microsoft.com/office/drawing/2014/main" id="{9C543196-5545-2F43-8C7F-1897AD43072F}"/>
              </a:ext>
            </a:extLst>
          </p:cNvPr>
          <p:cNvSpPr/>
          <p:nvPr/>
        </p:nvSpPr>
        <p:spPr>
          <a:xfrm>
            <a:off x="270338" y="4822762"/>
            <a:ext cx="496058" cy="33146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F46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383;p41">
            <a:extLst>
              <a:ext uri="{FF2B5EF4-FFF2-40B4-BE49-F238E27FC236}">
                <a16:creationId xmlns:a16="http://schemas.microsoft.com/office/drawing/2014/main" id="{DBD89B71-8151-F728-59B1-63B16FB750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4837" b="14844"/>
          <a:stretch/>
        </p:blipFill>
        <p:spPr>
          <a:xfrm>
            <a:off x="6011157" y="395925"/>
            <a:ext cx="6565405" cy="4694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32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3F306C58-6363-0A11-0141-9B06C0640D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64" y="473296"/>
            <a:ext cx="2461252" cy="65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SQ3R method</a:t>
            </a:r>
          </a:p>
        </p:txBody>
      </p:sp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F7069823-1FF4-A179-AA80-6454C6A3BD90}"/>
              </a:ext>
            </a:extLst>
          </p:cNvPr>
          <p:cNvSpPr txBox="1">
            <a:spLocks/>
          </p:cNvSpPr>
          <p:nvPr/>
        </p:nvSpPr>
        <p:spPr>
          <a:xfrm>
            <a:off x="1072116" y="1244719"/>
            <a:ext cx="3775800" cy="32782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When you have a problem, look at it in general and ask questions: </a:t>
            </a:r>
          </a:p>
          <a:p>
            <a:pPr marL="628650" lvl="1" indent="-171450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is this problem?</a:t>
            </a:r>
          </a:p>
          <a:p>
            <a:pPr marL="628650" lvl="1" indent="-171450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do I know about it?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Then learn it in detail to answer the questions asked.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Finally, summarize it in your words.</a:t>
            </a:r>
          </a:p>
        </p:txBody>
      </p:sp>
      <p:sp>
        <p:nvSpPr>
          <p:cNvPr id="6" name="Google Shape;229;p30">
            <a:extLst>
              <a:ext uri="{FF2B5EF4-FFF2-40B4-BE49-F238E27FC236}">
                <a16:creationId xmlns:a16="http://schemas.microsoft.com/office/drawing/2014/main" id="{85E30B98-2574-5101-B586-AD6FD3065E99}"/>
              </a:ext>
            </a:extLst>
          </p:cNvPr>
          <p:cNvSpPr txBox="1">
            <a:spLocks/>
          </p:cNvSpPr>
          <p:nvPr/>
        </p:nvSpPr>
        <p:spPr>
          <a:xfrm>
            <a:off x="828800" y="4636057"/>
            <a:ext cx="4604567" cy="768380"/>
          </a:xfrm>
          <a:prstGeom prst="rect">
            <a:avLst/>
          </a:prstGeom>
          <a:noFill/>
          <a:ln w="12700">
            <a:solidFill>
              <a:srgbClr val="F46524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731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and summarize it in your own words.</a:t>
            </a:r>
          </a:p>
        </p:txBody>
      </p:sp>
      <p:sp>
        <p:nvSpPr>
          <p:cNvPr id="7" name="Google Shape;448;p42">
            <a:extLst>
              <a:ext uri="{FF2B5EF4-FFF2-40B4-BE49-F238E27FC236}">
                <a16:creationId xmlns:a16="http://schemas.microsoft.com/office/drawing/2014/main" id="{4F76BCAF-F552-FB34-0D1B-F9C27BD2A6AE}"/>
              </a:ext>
            </a:extLst>
          </p:cNvPr>
          <p:cNvSpPr/>
          <p:nvPr/>
        </p:nvSpPr>
        <p:spPr>
          <a:xfrm>
            <a:off x="242058" y="4854514"/>
            <a:ext cx="496058" cy="33146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F46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8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CCAC759-DFAB-EBD4-9817-F2B85F825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83"/>
          <a:stretch/>
        </p:blipFill>
        <p:spPr bwMode="auto">
          <a:xfrm>
            <a:off x="0" y="0"/>
            <a:ext cx="129823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72DB50-6CEB-6E87-92E3-8F921E31637D}"/>
              </a:ext>
            </a:extLst>
          </p:cNvPr>
          <p:cNvSpPr/>
          <p:nvPr/>
        </p:nvSpPr>
        <p:spPr>
          <a:xfrm>
            <a:off x="895546" y="537327"/>
            <a:ext cx="3855563" cy="3035431"/>
          </a:xfrm>
          <a:prstGeom prst="rect">
            <a:avLst/>
          </a:prstGeom>
          <a:solidFill>
            <a:schemeClr val="bg1">
              <a:alpha val="92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FDBFE871-818F-E709-5E48-EC1325816657}"/>
              </a:ext>
            </a:extLst>
          </p:cNvPr>
          <p:cNvSpPr txBox="1">
            <a:spLocks/>
          </p:cNvSpPr>
          <p:nvPr/>
        </p:nvSpPr>
        <p:spPr>
          <a:xfrm>
            <a:off x="1171013" y="942230"/>
            <a:ext cx="3304628" cy="2873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According to scientific research, sleep is very important for the brain, so getting enough sleep will help the brain absorb knowledge quickly and stably.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073D89-0427-C505-1C38-507EC7A8674B}"/>
              </a:ext>
            </a:extLst>
          </p:cNvPr>
          <p:cNvSpPr/>
          <p:nvPr/>
        </p:nvSpPr>
        <p:spPr>
          <a:xfrm>
            <a:off x="9087438" y="3227232"/>
            <a:ext cx="2582946" cy="26739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Một miếng băng keo dán ghi chú vào trang trình bày">
            <a:extLst>
              <a:ext uri="{FF2B5EF4-FFF2-40B4-BE49-F238E27FC236}">
                <a16:creationId xmlns:a16="http://schemas.microsoft.com/office/drawing/2014/main" id="{2079EA23-0D70-868D-D8E9-BA06F633F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246" y="2942612"/>
            <a:ext cx="1728948" cy="64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7;p27">
            <a:extLst>
              <a:ext uri="{FF2B5EF4-FFF2-40B4-BE49-F238E27FC236}">
                <a16:creationId xmlns:a16="http://schemas.microsoft.com/office/drawing/2014/main" id="{4ADF6340-B64B-F8EB-74FC-F2687AD5E1F4}"/>
              </a:ext>
            </a:extLst>
          </p:cNvPr>
          <p:cNvSpPr txBox="1">
            <a:spLocks/>
          </p:cNvSpPr>
          <p:nvPr/>
        </p:nvSpPr>
        <p:spPr>
          <a:xfrm>
            <a:off x="9639897" y="3551802"/>
            <a:ext cx="851518" cy="4938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46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</a:t>
            </a:r>
          </a:p>
        </p:txBody>
      </p:sp>
      <p:sp>
        <p:nvSpPr>
          <p:cNvPr id="9" name="Google Shape;197;p27">
            <a:extLst>
              <a:ext uri="{FF2B5EF4-FFF2-40B4-BE49-F238E27FC236}">
                <a16:creationId xmlns:a16="http://schemas.microsoft.com/office/drawing/2014/main" id="{D43FF99E-C340-4A63-B2EA-D16DEA0828F4}"/>
              </a:ext>
            </a:extLst>
          </p:cNvPr>
          <p:cNvSpPr txBox="1">
            <a:spLocks/>
          </p:cNvSpPr>
          <p:nvPr/>
        </p:nvSpPr>
        <p:spPr>
          <a:xfrm>
            <a:off x="9322033" y="4156412"/>
            <a:ext cx="2213342" cy="13121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you want to learn effectively, you must get enough sleep!</a:t>
            </a:r>
          </a:p>
        </p:txBody>
      </p:sp>
      <p:grpSp>
        <p:nvGrpSpPr>
          <p:cNvPr id="2" name="Google Shape;4473;p48">
            <a:extLst>
              <a:ext uri="{FF2B5EF4-FFF2-40B4-BE49-F238E27FC236}">
                <a16:creationId xmlns:a16="http://schemas.microsoft.com/office/drawing/2014/main" id="{C32822C0-C1E1-3970-CF4F-24099E025FC2}"/>
              </a:ext>
            </a:extLst>
          </p:cNvPr>
          <p:cNvGrpSpPr/>
          <p:nvPr/>
        </p:nvGrpSpPr>
        <p:grpSpPr>
          <a:xfrm>
            <a:off x="9322033" y="3700948"/>
            <a:ext cx="317864" cy="317930"/>
            <a:chOff x="5049725" y="2027900"/>
            <a:chExt cx="481750" cy="481850"/>
          </a:xfrm>
          <a:solidFill>
            <a:srgbClr val="F46524"/>
          </a:solidFill>
        </p:grpSpPr>
        <p:sp>
          <p:nvSpPr>
            <p:cNvPr id="3" name="Google Shape;4474;p48">
              <a:extLst>
                <a:ext uri="{FF2B5EF4-FFF2-40B4-BE49-F238E27FC236}">
                  <a16:creationId xmlns:a16="http://schemas.microsoft.com/office/drawing/2014/main" id="{4DC82F01-011C-3767-0FC6-EF4A801C9FE5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4475;p48">
              <a:extLst>
                <a:ext uri="{FF2B5EF4-FFF2-40B4-BE49-F238E27FC236}">
                  <a16:creationId xmlns:a16="http://schemas.microsoft.com/office/drawing/2014/main" id="{E2832D08-0089-052B-69D5-0F2699F43DC9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4476;p48">
              <a:extLst>
                <a:ext uri="{FF2B5EF4-FFF2-40B4-BE49-F238E27FC236}">
                  <a16:creationId xmlns:a16="http://schemas.microsoft.com/office/drawing/2014/main" id="{588EEBB0-F3E0-A2CA-3435-B1DC692F5557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4477;p48">
              <a:extLst>
                <a:ext uri="{FF2B5EF4-FFF2-40B4-BE49-F238E27FC236}">
                  <a16:creationId xmlns:a16="http://schemas.microsoft.com/office/drawing/2014/main" id="{8FAEF51B-6FA8-A03F-961D-F99AAB5A7A95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4478;p48">
              <a:extLst>
                <a:ext uri="{FF2B5EF4-FFF2-40B4-BE49-F238E27FC236}">
                  <a16:creationId xmlns:a16="http://schemas.microsoft.com/office/drawing/2014/main" id="{52C41921-1994-0742-9A6B-06171614D06E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4479;p48">
              <a:extLst>
                <a:ext uri="{FF2B5EF4-FFF2-40B4-BE49-F238E27FC236}">
                  <a16:creationId xmlns:a16="http://schemas.microsoft.com/office/drawing/2014/main" id="{0FBF1C4C-F4F8-39B2-1FE4-9EE5DE2DB021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4480;p48">
              <a:extLst>
                <a:ext uri="{FF2B5EF4-FFF2-40B4-BE49-F238E27FC236}">
                  <a16:creationId xmlns:a16="http://schemas.microsoft.com/office/drawing/2014/main" id="{5894999E-885A-6352-C28F-33925E30C268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4481;p48">
              <a:extLst>
                <a:ext uri="{FF2B5EF4-FFF2-40B4-BE49-F238E27FC236}">
                  <a16:creationId xmlns:a16="http://schemas.microsoft.com/office/drawing/2014/main" id="{A823C112-8B75-9AC5-EB01-7957F4DA09A9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451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20BA8AFC-88AF-7267-039F-5E2F68865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2726" y="347579"/>
            <a:ext cx="2303159" cy="5727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B0CF7-4FAE-F705-09D4-5A6298EA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19"/>
            <a:ext cx="12192000" cy="50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1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C075E-00E1-BBB0-5C77-339B9A7F9656}"/>
              </a:ext>
            </a:extLst>
          </p:cNvPr>
          <p:cNvCxnSpPr/>
          <p:nvPr/>
        </p:nvCxnSpPr>
        <p:spPr>
          <a:xfrm>
            <a:off x="3431356" y="65044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451F8-723C-4FC0-42E5-1BE016897C21}"/>
              </a:ext>
            </a:extLst>
          </p:cNvPr>
          <p:cNvCxnSpPr/>
          <p:nvPr/>
        </p:nvCxnSpPr>
        <p:spPr>
          <a:xfrm>
            <a:off x="3516197" y="626096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311;p35">
            <a:extLst>
              <a:ext uri="{FF2B5EF4-FFF2-40B4-BE49-F238E27FC236}">
                <a16:creationId xmlns:a16="http://schemas.microsoft.com/office/drawing/2014/main" id="{1323DD45-B50E-AFF1-0B18-403C84247BFB}"/>
              </a:ext>
            </a:extLst>
          </p:cNvPr>
          <p:cNvSpPr txBox="1">
            <a:spLocks/>
          </p:cNvSpPr>
          <p:nvPr/>
        </p:nvSpPr>
        <p:spPr>
          <a:xfrm>
            <a:off x="3275450" y="988212"/>
            <a:ext cx="5059800" cy="983700"/>
          </a:xfrm>
          <a:prstGeom prst="rect">
            <a:avLst/>
          </a:prstGeom>
          <a:solidFill>
            <a:srgbClr val="F46524"/>
          </a:solidFill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THANKS!</a:t>
            </a:r>
          </a:p>
        </p:txBody>
      </p:sp>
      <p:sp>
        <p:nvSpPr>
          <p:cNvPr id="9" name="Google Shape;311;p35">
            <a:extLst>
              <a:ext uri="{FF2B5EF4-FFF2-40B4-BE49-F238E27FC236}">
                <a16:creationId xmlns:a16="http://schemas.microsoft.com/office/drawing/2014/main" id="{6F15F040-65DE-5141-672B-07C254BA8B89}"/>
              </a:ext>
            </a:extLst>
          </p:cNvPr>
          <p:cNvSpPr txBox="1">
            <a:spLocks/>
          </p:cNvSpPr>
          <p:nvPr/>
        </p:nvSpPr>
        <p:spPr>
          <a:xfrm>
            <a:off x="3431356" y="2445300"/>
            <a:ext cx="5059800" cy="9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Have a nice day!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A0B145-6E1F-D233-29BA-3B84335B926F}"/>
              </a:ext>
            </a:extLst>
          </p:cNvPr>
          <p:cNvCxnSpPr>
            <a:cxnSpLocks/>
          </p:cNvCxnSpPr>
          <p:nvPr/>
        </p:nvCxnSpPr>
        <p:spPr>
          <a:xfrm flipV="1">
            <a:off x="3431356" y="2445300"/>
            <a:ext cx="3340919" cy="3132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313;p35">
            <a:extLst>
              <a:ext uri="{FF2B5EF4-FFF2-40B4-BE49-F238E27FC236}">
                <a16:creationId xmlns:a16="http://schemas.microsoft.com/office/drawing/2014/main" id="{A7CCB198-A9D3-DB44-A6FC-A587BB12F339}"/>
              </a:ext>
            </a:extLst>
          </p:cNvPr>
          <p:cNvSpPr txBox="1"/>
          <p:nvPr/>
        </p:nvSpPr>
        <p:spPr>
          <a:xfrm>
            <a:off x="3516197" y="4628489"/>
            <a:ext cx="4260916" cy="157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Huynh Anh Tu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Phone</a:t>
            </a:r>
            <a:r>
              <a:rPr lang="en-US" sz="1600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: +84 929455098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Email</a:t>
            </a:r>
            <a:r>
              <a:rPr lang="en-US" sz="1600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: anhtu18042004@gmail.com</a:t>
            </a:r>
            <a:endParaRPr sz="1600" dirty="0">
              <a:solidFill>
                <a:schemeClr val="tx1"/>
              </a:solidFill>
              <a:latin typeface="Arial" panose="020B0604020202020204" pitchFamily="34" charset="0"/>
              <a:ea typeface="Barlow"/>
              <a:cs typeface="Arial" panose="020B0604020202020204" pitchFamily="3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50260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learning process&#10;&#10;Description automatically generated">
            <a:extLst>
              <a:ext uri="{FF2B5EF4-FFF2-40B4-BE49-F238E27FC236}">
                <a16:creationId xmlns:a16="http://schemas.microsoft.com/office/drawing/2014/main" id="{AFA9D4FC-F756-32C5-AFDE-4F44BCC674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39"/>
          <a:stretch/>
        </p:blipFill>
        <p:spPr>
          <a:xfrm>
            <a:off x="0" y="221338"/>
            <a:ext cx="11398879" cy="5123660"/>
          </a:xfrm>
          <a:prstGeom prst="rect">
            <a:avLst/>
          </a:prstGeom>
        </p:spPr>
      </p:pic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7C4B55FB-C81A-BAB6-7DA5-44A56D1A9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85" y="353202"/>
            <a:ext cx="670228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01. </a:t>
            </a:r>
            <a: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is learning ?</a:t>
            </a:r>
            <a:b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sz="4000" b="1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5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84FD479-3925-CA68-7814-FBE2A5D14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3"/>
          <a:stretch/>
        </p:blipFill>
        <p:spPr bwMode="auto">
          <a:xfrm>
            <a:off x="6778625" y="0"/>
            <a:ext cx="5413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7;p27">
            <a:extLst>
              <a:ext uri="{FF2B5EF4-FFF2-40B4-BE49-F238E27FC236}">
                <a16:creationId xmlns:a16="http://schemas.microsoft.com/office/drawing/2014/main" id="{AE5DBFF5-71B4-2B37-31DD-7923D4D2E9CE}"/>
              </a:ext>
            </a:extLst>
          </p:cNvPr>
          <p:cNvSpPr txBox="1">
            <a:spLocks/>
          </p:cNvSpPr>
          <p:nvPr/>
        </p:nvSpPr>
        <p:spPr>
          <a:xfrm>
            <a:off x="911712" y="1528116"/>
            <a:ext cx="4252328" cy="38017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the process of acquiring new understandings, knowledge, behaviors, skills, values, attitudes or interests.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SzPct val="150000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Learning is divided into 3 levels: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9CAC25-9840-C1AD-6BDD-C0D903A39372}"/>
              </a:ext>
            </a:extLst>
          </p:cNvPr>
          <p:cNvSpPr/>
          <p:nvPr/>
        </p:nvSpPr>
        <p:spPr>
          <a:xfrm>
            <a:off x="8078771" y="2384981"/>
            <a:ext cx="4025245" cy="4326904"/>
          </a:xfrm>
          <a:prstGeom prst="rect">
            <a:avLst/>
          </a:prstGeom>
          <a:solidFill>
            <a:schemeClr val="bg1"/>
          </a:solidFill>
          <a:ln w="28575">
            <a:solidFill>
              <a:srgbClr val="F46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Một miếng băng keo dán ghi chú vào trang trình bày">
            <a:extLst>
              <a:ext uri="{FF2B5EF4-FFF2-40B4-BE49-F238E27FC236}">
                <a16:creationId xmlns:a16="http://schemas.microsoft.com/office/drawing/2014/main" id="{A2509BE8-4326-3FA0-090C-39CEB239E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630" y="2025264"/>
            <a:ext cx="1757526" cy="65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2;p25">
            <a:hlinkClick r:id="rId4" action="ppaction://hlinksldjump"/>
            <a:extLst>
              <a:ext uri="{FF2B5EF4-FFF2-40B4-BE49-F238E27FC236}">
                <a16:creationId xmlns:a16="http://schemas.microsoft.com/office/drawing/2014/main" id="{8F27D74D-6C75-FDE1-B47D-DAE4EDEF7CEA}"/>
              </a:ext>
            </a:extLst>
          </p:cNvPr>
          <p:cNvSpPr txBox="1">
            <a:spLocks/>
          </p:cNvSpPr>
          <p:nvPr/>
        </p:nvSpPr>
        <p:spPr>
          <a:xfrm>
            <a:off x="8524633" y="2904829"/>
            <a:ext cx="1677740" cy="370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“Know”</a:t>
            </a:r>
          </a:p>
        </p:txBody>
      </p:sp>
      <p:sp>
        <p:nvSpPr>
          <p:cNvPr id="11" name="Google Shape;163;p25">
            <a:extLst>
              <a:ext uri="{FF2B5EF4-FFF2-40B4-BE49-F238E27FC236}">
                <a16:creationId xmlns:a16="http://schemas.microsoft.com/office/drawing/2014/main" id="{CE0B6880-9184-1A3A-459B-C1608716C786}"/>
              </a:ext>
            </a:extLst>
          </p:cNvPr>
          <p:cNvSpPr txBox="1">
            <a:spLocks/>
          </p:cNvSpPr>
          <p:nvPr/>
        </p:nvSpPr>
        <p:spPr>
          <a:xfrm>
            <a:off x="8639141" y="3149483"/>
            <a:ext cx="3257486" cy="4743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When we can recognize or can confirm the existence of people, things, or problems.</a:t>
            </a:r>
          </a:p>
        </p:txBody>
      </p:sp>
      <p:sp>
        <p:nvSpPr>
          <p:cNvPr id="12" name="Google Shape;162;p25">
            <a:hlinkClick r:id="rId4" action="ppaction://hlinksldjump"/>
            <a:extLst>
              <a:ext uri="{FF2B5EF4-FFF2-40B4-BE49-F238E27FC236}">
                <a16:creationId xmlns:a16="http://schemas.microsoft.com/office/drawing/2014/main" id="{743F68B3-C985-17D8-A2CA-B9BFD261A912}"/>
              </a:ext>
            </a:extLst>
          </p:cNvPr>
          <p:cNvSpPr txBox="1">
            <a:spLocks/>
          </p:cNvSpPr>
          <p:nvPr/>
        </p:nvSpPr>
        <p:spPr>
          <a:xfrm>
            <a:off x="8473946" y="4030049"/>
            <a:ext cx="2143038" cy="37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“Understand”</a:t>
            </a:r>
          </a:p>
        </p:txBody>
      </p:sp>
      <p:sp>
        <p:nvSpPr>
          <p:cNvPr id="13" name="Google Shape;163;p25">
            <a:extLst>
              <a:ext uri="{FF2B5EF4-FFF2-40B4-BE49-F238E27FC236}">
                <a16:creationId xmlns:a16="http://schemas.microsoft.com/office/drawing/2014/main" id="{44A03211-580A-4E72-54E9-4DDBC696276E}"/>
              </a:ext>
            </a:extLst>
          </p:cNvPr>
          <p:cNvSpPr txBox="1">
            <a:spLocks/>
          </p:cNvSpPr>
          <p:nvPr/>
        </p:nvSpPr>
        <p:spPr>
          <a:xfrm>
            <a:off x="8639141" y="4341687"/>
            <a:ext cx="3257486" cy="47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When we realize the meaning, the essence, the reasoning of something, by intellectual application</a:t>
            </a:r>
          </a:p>
        </p:txBody>
      </p:sp>
      <p:sp>
        <p:nvSpPr>
          <p:cNvPr id="14" name="Google Shape;162;p25">
            <a:hlinkClick r:id="rId4" action="ppaction://hlinksldjump"/>
            <a:extLst>
              <a:ext uri="{FF2B5EF4-FFF2-40B4-BE49-F238E27FC236}">
                <a16:creationId xmlns:a16="http://schemas.microsoft.com/office/drawing/2014/main" id="{B2BD97E3-D984-5FE6-A574-88D0430AB312}"/>
              </a:ext>
            </a:extLst>
          </p:cNvPr>
          <p:cNvSpPr txBox="1">
            <a:spLocks/>
          </p:cNvSpPr>
          <p:nvPr/>
        </p:nvSpPr>
        <p:spPr>
          <a:xfrm>
            <a:off x="8630993" y="5533891"/>
            <a:ext cx="1677740" cy="37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5" name="Google Shape;163;p25">
            <a:extLst>
              <a:ext uri="{FF2B5EF4-FFF2-40B4-BE49-F238E27FC236}">
                <a16:creationId xmlns:a16="http://schemas.microsoft.com/office/drawing/2014/main" id="{B942D54E-76B3-5D63-77FD-B2BB08F58BDB}"/>
              </a:ext>
            </a:extLst>
          </p:cNvPr>
          <p:cNvSpPr txBox="1">
            <a:spLocks/>
          </p:cNvSpPr>
          <p:nvPr/>
        </p:nvSpPr>
        <p:spPr>
          <a:xfrm>
            <a:off x="8639141" y="5807562"/>
            <a:ext cx="3257486" cy="47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When we can use what we have learned, apply them in practice</a:t>
            </a:r>
          </a:p>
        </p:txBody>
      </p:sp>
      <p:sp>
        <p:nvSpPr>
          <p:cNvPr id="5" name="Google Shape;196;p27">
            <a:extLst>
              <a:ext uri="{FF2B5EF4-FFF2-40B4-BE49-F238E27FC236}">
                <a16:creationId xmlns:a16="http://schemas.microsoft.com/office/drawing/2014/main" id="{E82A4AB3-B46D-982D-A6B8-C4B649C24A47}"/>
              </a:ext>
            </a:extLst>
          </p:cNvPr>
          <p:cNvSpPr txBox="1">
            <a:spLocks/>
          </p:cNvSpPr>
          <p:nvPr/>
        </p:nvSpPr>
        <p:spPr>
          <a:xfrm>
            <a:off x="179285" y="353202"/>
            <a:ext cx="6702282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01. What is learning ?</a:t>
            </a:r>
            <a:b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82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B6B6C-1928-CBDE-90F9-23F6EE4407B6}"/>
              </a:ext>
            </a:extLst>
          </p:cNvPr>
          <p:cNvSpPr/>
          <p:nvPr/>
        </p:nvSpPr>
        <p:spPr>
          <a:xfrm>
            <a:off x="2215299" y="514473"/>
            <a:ext cx="7484882" cy="605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Picture 2" descr="Một miếng băng keo dán ghi chú vào trang trình bày">
            <a:extLst>
              <a:ext uri="{FF2B5EF4-FFF2-40B4-BE49-F238E27FC236}">
                <a16:creationId xmlns:a16="http://schemas.microsoft.com/office/drawing/2014/main" id="{8ABE6980-4C71-424E-2A75-69E972916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167" y="0"/>
            <a:ext cx="2891583" cy="10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1;p33">
            <a:extLst>
              <a:ext uri="{FF2B5EF4-FFF2-40B4-BE49-F238E27FC236}">
                <a16:creationId xmlns:a16="http://schemas.microsoft.com/office/drawing/2014/main" id="{65B54DA8-9D14-A043-5763-E9FE4C581588}"/>
              </a:ext>
            </a:extLst>
          </p:cNvPr>
          <p:cNvSpPr txBox="1">
            <a:spLocks/>
          </p:cNvSpPr>
          <p:nvPr/>
        </p:nvSpPr>
        <p:spPr>
          <a:xfrm>
            <a:off x="2716495" y="1184401"/>
            <a:ext cx="307134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18" name="Google Shape;283;p33">
            <a:extLst>
              <a:ext uri="{FF2B5EF4-FFF2-40B4-BE49-F238E27FC236}">
                <a16:creationId xmlns:a16="http://schemas.microsoft.com/office/drawing/2014/main" id="{DACDFC7F-5F74-8942-776E-61CA58C6AFF4}"/>
              </a:ext>
            </a:extLst>
          </p:cNvPr>
          <p:cNvSpPr txBox="1">
            <a:spLocks/>
          </p:cNvSpPr>
          <p:nvPr/>
        </p:nvSpPr>
        <p:spPr>
          <a:xfrm>
            <a:off x="2652495" y="2014337"/>
            <a:ext cx="3644100" cy="27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a chatbot that is driven by AI technology and allows us to converse with it like a human.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can answer our problems or requests by taking our submission value, start processing, and return the result.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can ask it to design a database for the sales website then edit it accordingly. This saves a lot of time when working on projects.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5506A06-3B5A-CDAF-1D20-956859A95140}"/>
              </a:ext>
            </a:extLst>
          </p:cNvPr>
          <p:cNvSpPr/>
          <p:nvPr/>
        </p:nvSpPr>
        <p:spPr>
          <a:xfrm>
            <a:off x="6513487" y="2103648"/>
            <a:ext cx="198910" cy="863700"/>
          </a:xfrm>
          <a:prstGeom prst="rightBrace">
            <a:avLst>
              <a:gd name="adj1" fmla="val 6563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E986F6B6-61C2-DF66-FE25-FEE80E076B32}"/>
              </a:ext>
            </a:extLst>
          </p:cNvPr>
          <p:cNvSpPr/>
          <p:nvPr/>
        </p:nvSpPr>
        <p:spPr>
          <a:xfrm>
            <a:off x="6523517" y="3184148"/>
            <a:ext cx="198910" cy="721100"/>
          </a:xfrm>
          <a:prstGeom prst="rightBrace">
            <a:avLst>
              <a:gd name="adj1" fmla="val 6563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41154A7-EB16-A41F-5F8F-609CF1A0E33D}"/>
              </a:ext>
            </a:extLst>
          </p:cNvPr>
          <p:cNvSpPr/>
          <p:nvPr/>
        </p:nvSpPr>
        <p:spPr>
          <a:xfrm>
            <a:off x="6513487" y="4115747"/>
            <a:ext cx="229778" cy="1089851"/>
          </a:xfrm>
          <a:prstGeom prst="rightBrace">
            <a:avLst>
              <a:gd name="adj1" fmla="val 6563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47;p31">
            <a:extLst>
              <a:ext uri="{FF2B5EF4-FFF2-40B4-BE49-F238E27FC236}">
                <a16:creationId xmlns:a16="http://schemas.microsoft.com/office/drawing/2014/main" id="{8DF3BC1B-8F6C-0BFD-81BC-B4B3C0EA4CE2}"/>
              </a:ext>
            </a:extLst>
          </p:cNvPr>
          <p:cNvSpPr/>
          <p:nvPr/>
        </p:nvSpPr>
        <p:spPr>
          <a:xfrm flipH="1">
            <a:off x="6929289" y="2231994"/>
            <a:ext cx="2074178" cy="607007"/>
          </a:xfrm>
          <a:prstGeom prst="roundRect">
            <a:avLst/>
          </a:prstGeom>
          <a:solidFill>
            <a:srgbClr val="F46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Know</a:t>
            </a:r>
            <a:endParaRPr sz="1600" b="1" dirty="0">
              <a:latin typeface="Arial" panose="020B0604020202020204" pitchFamily="34" charset="0"/>
              <a:ea typeface="Barlow"/>
              <a:cs typeface="Arial" panose="020B0604020202020204" pitchFamily="34" charset="0"/>
              <a:sym typeface="Barlow"/>
            </a:endParaRPr>
          </a:p>
        </p:txBody>
      </p:sp>
      <p:sp>
        <p:nvSpPr>
          <p:cNvPr id="23" name="Google Shape;248;p31">
            <a:extLst>
              <a:ext uri="{FF2B5EF4-FFF2-40B4-BE49-F238E27FC236}">
                <a16:creationId xmlns:a16="http://schemas.microsoft.com/office/drawing/2014/main" id="{D60A336D-E4E2-3970-9D21-1112963E98CC}"/>
              </a:ext>
            </a:extLst>
          </p:cNvPr>
          <p:cNvSpPr/>
          <p:nvPr/>
        </p:nvSpPr>
        <p:spPr>
          <a:xfrm flipH="1">
            <a:off x="7022214" y="3258252"/>
            <a:ext cx="1824456" cy="572701"/>
          </a:xfrm>
          <a:prstGeom prst="roundRect">
            <a:avLst/>
          </a:prstGeom>
          <a:solidFill>
            <a:srgbClr val="FF7E46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Understand</a:t>
            </a:r>
            <a:endParaRPr sz="1600" b="1" dirty="0">
              <a:latin typeface="Arial" panose="020B0604020202020204" pitchFamily="34" charset="0"/>
              <a:ea typeface="Barlow"/>
              <a:cs typeface="Arial" panose="020B0604020202020204" pitchFamily="34" charset="0"/>
              <a:sym typeface="Barlow"/>
            </a:endParaRPr>
          </a:p>
        </p:txBody>
      </p:sp>
      <p:sp>
        <p:nvSpPr>
          <p:cNvPr id="24" name="Google Shape;249;p31">
            <a:extLst>
              <a:ext uri="{FF2B5EF4-FFF2-40B4-BE49-F238E27FC236}">
                <a16:creationId xmlns:a16="http://schemas.microsoft.com/office/drawing/2014/main" id="{6AB164B3-9321-D25E-56FD-CFCA159CB92B}"/>
              </a:ext>
            </a:extLst>
          </p:cNvPr>
          <p:cNvSpPr/>
          <p:nvPr/>
        </p:nvSpPr>
        <p:spPr>
          <a:xfrm flipH="1">
            <a:off x="7077607" y="4341993"/>
            <a:ext cx="1567940" cy="572700"/>
          </a:xfrm>
          <a:prstGeom prst="roundRect">
            <a:avLst/>
          </a:prstGeom>
          <a:solidFill>
            <a:srgbClr val="FF7E46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Apply</a:t>
            </a:r>
            <a:endParaRPr sz="1600" b="1" dirty="0">
              <a:latin typeface="Arial" panose="020B0604020202020204" pitchFamily="34" charset="0"/>
              <a:ea typeface="Barlow"/>
              <a:cs typeface="Arial" panose="020B0604020202020204" pitchFamily="3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2298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learning process&#10;&#10;Description automatically generated">
            <a:extLst>
              <a:ext uri="{FF2B5EF4-FFF2-40B4-BE49-F238E27FC236}">
                <a16:creationId xmlns:a16="http://schemas.microsoft.com/office/drawing/2014/main" id="{5E9A0627-7DC4-98D6-FF67-EFC4981D5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79" y="1640265"/>
            <a:ext cx="10444422" cy="5217736"/>
          </a:xfrm>
          <a:prstGeom prst="rect">
            <a:avLst/>
          </a:prstGeom>
        </p:spPr>
      </p:pic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802AED78-473C-95CE-3617-730AE2E38965}"/>
              </a:ext>
            </a:extLst>
          </p:cNvPr>
          <p:cNvSpPr txBox="1">
            <a:spLocks/>
          </p:cNvSpPr>
          <p:nvPr/>
        </p:nvSpPr>
        <p:spPr>
          <a:xfrm>
            <a:off x="606467" y="680539"/>
            <a:ext cx="7934217" cy="77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02. Why do we have to learn?</a:t>
            </a:r>
          </a:p>
        </p:txBody>
      </p:sp>
    </p:spTree>
    <p:extLst>
      <p:ext uri="{BB962C8B-B14F-4D97-AF65-F5344CB8AC3E}">
        <p14:creationId xmlns:p14="http://schemas.microsoft.com/office/powerpoint/2010/main" val="21657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D41B5D3-BAFC-7847-3590-182A5962F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2" r="23895"/>
          <a:stretch/>
        </p:blipFill>
        <p:spPr bwMode="auto">
          <a:xfrm>
            <a:off x="0" y="0"/>
            <a:ext cx="4958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9;p30">
            <a:extLst>
              <a:ext uri="{FF2B5EF4-FFF2-40B4-BE49-F238E27FC236}">
                <a16:creationId xmlns:a16="http://schemas.microsoft.com/office/drawing/2014/main" id="{2A0AEF88-59F9-8BDE-4A1A-56239DD288E3}"/>
              </a:ext>
            </a:extLst>
          </p:cNvPr>
          <p:cNvSpPr txBox="1">
            <a:spLocks/>
          </p:cNvSpPr>
          <p:nvPr/>
        </p:nvSpPr>
        <p:spPr>
          <a:xfrm>
            <a:off x="6535919" y="1323077"/>
            <a:ext cx="4804525" cy="3654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gain knowledge and understanding </a:t>
            </a:r>
          </a:p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 skills development</a:t>
            </a:r>
          </a:p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 opportunities</a:t>
            </a:r>
          </a:p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Updating information</a:t>
            </a:r>
          </a:p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Pursue personal interests.</a:t>
            </a:r>
          </a:p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Challenge ourselves</a:t>
            </a:r>
          </a:p>
        </p:txBody>
      </p:sp>
      <p:sp>
        <p:nvSpPr>
          <p:cNvPr id="2" name="Google Shape;196;p27">
            <a:extLst>
              <a:ext uri="{FF2B5EF4-FFF2-40B4-BE49-F238E27FC236}">
                <a16:creationId xmlns:a16="http://schemas.microsoft.com/office/drawing/2014/main" id="{C67703B0-5E63-86EB-10C5-85E30799552C}"/>
              </a:ext>
            </a:extLst>
          </p:cNvPr>
          <p:cNvSpPr txBox="1">
            <a:spLocks/>
          </p:cNvSpPr>
          <p:nvPr/>
        </p:nvSpPr>
        <p:spPr>
          <a:xfrm>
            <a:off x="4971072" y="397735"/>
            <a:ext cx="7934217" cy="77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02. Why do we have to learn?</a:t>
            </a:r>
          </a:p>
        </p:txBody>
      </p:sp>
    </p:spTree>
    <p:extLst>
      <p:ext uri="{BB962C8B-B14F-4D97-AF65-F5344CB8AC3E}">
        <p14:creationId xmlns:p14="http://schemas.microsoft.com/office/powerpoint/2010/main" val="209136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haking hands&#10;&#10;Description automatically generated">
            <a:extLst>
              <a:ext uri="{FF2B5EF4-FFF2-40B4-BE49-F238E27FC236}">
                <a16:creationId xmlns:a16="http://schemas.microsoft.com/office/drawing/2014/main" id="{DF423086-F5C8-E1AA-A1E9-A001F5CF8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9D8F93-7448-F83B-2AFC-BCFFA9ECC043}"/>
              </a:ext>
            </a:extLst>
          </p:cNvPr>
          <p:cNvSpPr/>
          <p:nvPr/>
        </p:nvSpPr>
        <p:spPr>
          <a:xfrm>
            <a:off x="6202837" y="497216"/>
            <a:ext cx="5882326" cy="605777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" name="Picture 2" descr="Một miếng băng keo dán ghi chú vào trang trình bày">
            <a:extLst>
              <a:ext uri="{FF2B5EF4-FFF2-40B4-BE49-F238E27FC236}">
                <a16:creationId xmlns:a16="http://schemas.microsoft.com/office/drawing/2014/main" id="{8D939B89-BB3B-17A8-532D-7CF3BF1AD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09" y="0"/>
            <a:ext cx="2891583" cy="10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81;p33">
            <a:extLst>
              <a:ext uri="{FF2B5EF4-FFF2-40B4-BE49-F238E27FC236}">
                <a16:creationId xmlns:a16="http://schemas.microsoft.com/office/drawing/2014/main" id="{4BEE9A47-1B9C-154E-A8AA-0F4A89E1D361}"/>
              </a:ext>
            </a:extLst>
          </p:cNvPr>
          <p:cNvSpPr txBox="1">
            <a:spLocks/>
          </p:cNvSpPr>
          <p:nvPr/>
        </p:nvSpPr>
        <p:spPr>
          <a:xfrm>
            <a:off x="6341317" y="1094268"/>
            <a:ext cx="307134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F46524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10" name="Google Shape;283;p33">
            <a:extLst>
              <a:ext uri="{FF2B5EF4-FFF2-40B4-BE49-F238E27FC236}">
                <a16:creationId xmlns:a16="http://schemas.microsoft.com/office/drawing/2014/main" id="{D13686E7-3A6C-C1C9-F955-9779741DFD29}"/>
              </a:ext>
            </a:extLst>
          </p:cNvPr>
          <p:cNvSpPr txBox="1">
            <a:spLocks/>
          </p:cNvSpPr>
          <p:nvPr/>
        </p:nvSpPr>
        <p:spPr>
          <a:xfrm>
            <a:off x="6853753" y="2164184"/>
            <a:ext cx="4661093" cy="230314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If you're a salesperson, communication skills are important for persuading customers. This skill is not available, but must go through the process of learning and training.</a:t>
            </a:r>
          </a:p>
        </p:txBody>
      </p:sp>
    </p:spTree>
    <p:extLst>
      <p:ext uri="{BB962C8B-B14F-4D97-AF65-F5344CB8AC3E}">
        <p14:creationId xmlns:p14="http://schemas.microsoft.com/office/powerpoint/2010/main" val="44972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FA13F697-9915-EE36-56D3-375ADED1FD3C}"/>
              </a:ext>
            </a:extLst>
          </p:cNvPr>
          <p:cNvSpPr txBox="1">
            <a:spLocks/>
          </p:cNvSpPr>
          <p:nvPr/>
        </p:nvSpPr>
        <p:spPr>
          <a:xfrm>
            <a:off x="89377" y="308398"/>
            <a:ext cx="8046929" cy="6650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03. Who need to learn?</a:t>
            </a:r>
          </a:p>
        </p:txBody>
      </p:sp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DBA25A80-088D-CCBC-5815-4C761F502068}"/>
              </a:ext>
            </a:extLst>
          </p:cNvPr>
          <p:cNvSpPr txBox="1">
            <a:spLocks/>
          </p:cNvSpPr>
          <p:nvPr/>
        </p:nvSpPr>
        <p:spPr>
          <a:xfrm>
            <a:off x="1116684" y="1380187"/>
            <a:ext cx="5405854" cy="15232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ct val="150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Learning is essential for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“everyone”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regardless of profession, age, or circumstance.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42656D-068E-6AD7-4EF0-A21FC036B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9" r="27856"/>
          <a:stretch/>
        </p:blipFill>
        <p:spPr bwMode="auto">
          <a:xfrm>
            <a:off x="7286926" y="0"/>
            <a:ext cx="49050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13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787</Words>
  <Application>Microsoft Office PowerPoint</Application>
  <PresentationFormat>Widescreen</PresentationFormat>
  <Paragraphs>114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Anton</vt:lpstr>
      <vt:lpstr>Arial</vt:lpstr>
      <vt:lpstr>Barlow</vt:lpstr>
      <vt:lpstr>Calibri</vt:lpstr>
      <vt:lpstr>Calibri Light</vt:lpstr>
      <vt:lpstr>Wingdings</vt:lpstr>
      <vt:lpstr>Office Theme</vt:lpstr>
      <vt:lpstr>LEARNING HOW TO LEARN AND LEARN FAST.</vt:lpstr>
      <vt:lpstr>PowerPoint Presentation</vt:lpstr>
      <vt:lpstr>01. What is learning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04. When should we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Top-down approach</vt:lpstr>
      <vt:lpstr>Teach others to learn </vt:lpstr>
      <vt:lpstr>The pareto</vt:lpstr>
      <vt:lpstr>SQ3R method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HOW TO LEARN AND LEARN FAST.</dc:title>
  <dc:creator>anhtu18042004@gmail.com</dc:creator>
  <cp:lastModifiedBy>anhtu18042004@gmail.com</cp:lastModifiedBy>
  <cp:revision>89</cp:revision>
  <dcterms:created xsi:type="dcterms:W3CDTF">2024-01-14T07:55:36Z</dcterms:created>
  <dcterms:modified xsi:type="dcterms:W3CDTF">2024-01-17T18:34:43Z</dcterms:modified>
</cp:coreProperties>
</file>